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8999538" cy="10799763"/>
  <p:notesSz cx="9144000" cy="6858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C6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41" d="100"/>
          <a:sy n="41" d="100"/>
        </p:scale>
        <p:origin x="15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1727C-EFCE-4F9F-A841-6959F62878E0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608388" y="857250"/>
            <a:ext cx="19272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7F727D-06FC-4950-9200-10531A48B5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994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1767462"/>
            <a:ext cx="7649607" cy="3759917"/>
          </a:xfrm>
        </p:spPr>
        <p:txBody>
          <a:bodyPr anchor="b"/>
          <a:lstStyle>
            <a:lvl1pPr algn="ctr">
              <a:defRPr sz="590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5672376"/>
            <a:ext cx="6749654" cy="2607442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541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7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2692444"/>
            <a:ext cx="7762102" cy="4492401"/>
          </a:xfrm>
        </p:spPr>
        <p:txBody>
          <a:bodyPr anchor="b"/>
          <a:lstStyle>
            <a:lvl1pPr>
              <a:defRPr sz="590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7227345"/>
            <a:ext cx="7762102" cy="2362447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/>
                </a:solidFill>
              </a:defRPr>
            </a:lvl1pPr>
            <a:lvl2pPr marL="449976" indent="0">
              <a:buNone/>
              <a:defRPr sz="1968">
                <a:solidFill>
                  <a:schemeClr val="tx1">
                    <a:tint val="75000"/>
                  </a:schemeClr>
                </a:solidFill>
              </a:defRPr>
            </a:lvl2pPr>
            <a:lvl3pPr marL="899952" indent="0">
              <a:buNone/>
              <a:defRPr sz="1772">
                <a:solidFill>
                  <a:schemeClr val="tx1">
                    <a:tint val="75000"/>
                  </a:schemeClr>
                </a:solidFill>
              </a:defRPr>
            </a:lvl3pPr>
            <a:lvl4pPr marL="1349929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4pPr>
            <a:lvl5pPr marL="179990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5pPr>
            <a:lvl6pPr marL="2249881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6pPr>
            <a:lvl7pPr marL="2699857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7pPr>
            <a:lvl8pPr marL="314983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8pPr>
            <a:lvl9pPr marL="3599810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2393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2874937"/>
            <a:ext cx="3824804" cy="6852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2874937"/>
            <a:ext cx="3824804" cy="6852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66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574990"/>
            <a:ext cx="7762102" cy="208745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2647443"/>
            <a:ext cx="3807226" cy="1297471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3944914"/>
            <a:ext cx="3807226" cy="58023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7" y="2647443"/>
            <a:ext cx="3825976" cy="1297471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7" y="3944914"/>
            <a:ext cx="3825976" cy="58023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245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857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287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719984"/>
            <a:ext cx="2902585" cy="2519945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1554968"/>
            <a:ext cx="4556016" cy="7674832"/>
          </a:xfrm>
        </p:spPr>
        <p:txBody>
          <a:bodyPr/>
          <a:lstStyle>
            <a:lvl1pPr>
              <a:defRPr sz="3149"/>
            </a:lvl1pPr>
            <a:lvl2pPr>
              <a:defRPr sz="2756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3239929"/>
            <a:ext cx="2902585" cy="6002369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042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719984"/>
            <a:ext cx="2902585" cy="2519945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1554968"/>
            <a:ext cx="4556016" cy="7674832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3239929"/>
            <a:ext cx="2902585" cy="6002369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097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491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574987"/>
            <a:ext cx="1940525" cy="9152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9" y="574987"/>
            <a:ext cx="5709082" cy="9152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6256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574990"/>
            <a:ext cx="7762102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2874937"/>
            <a:ext cx="7762102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10009783"/>
            <a:ext cx="2024896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26A6B-534D-435C-AC7E-3A5F3197A7F8}" type="datetimeFigureOut">
              <a:rPr lang="ru-RU" smtClean="0"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10009783"/>
            <a:ext cx="3037344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10009783"/>
            <a:ext cx="2024896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1EA75-44EF-4C9D-80F3-E1E8E37579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454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88" indent="-224988" algn="l" defTabSz="899952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1pPr>
      <a:lvl2pPr marL="674964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941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917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2024893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474869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g"/><Relationship Id="rId9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.png"/><Relationship Id="rId7" Type="http://schemas.openxmlformats.org/officeDocument/2006/relationships/image" Target="../media/image38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g"/><Relationship Id="rId7" Type="http://schemas.openxmlformats.org/officeDocument/2006/relationships/image" Target="../media/image4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669486" y="958077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6" y="252174"/>
            <a:ext cx="8512629" cy="10341429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2" name="Прямоугольник 1"/>
          <p:cNvSpPr/>
          <p:nvPr/>
        </p:nvSpPr>
        <p:spPr>
          <a:xfrm>
            <a:off x="1698172" y="6792686"/>
            <a:ext cx="557348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endParaRPr lang="ru-RU" sz="5400" b="1" cap="none" spc="0" dirty="0" smtClean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  <a:p>
            <a:pPr algn="ctr"/>
            <a:endParaRPr lang="ru-RU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36171" y="6052458"/>
            <a:ext cx="6836229" cy="166199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Скоробогатых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ru-RU" sz="48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Татьяна Васильевна</a:t>
            </a:r>
            <a:endParaRPr lang="ru-RU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228596" y="657847"/>
            <a:ext cx="827042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МБДОУ «Детский сад №132» </a:t>
            </a:r>
            <a:endParaRPr lang="ru-RU" sz="4000" b="0" cap="none" spc="0" dirty="0">
              <a:ln w="0">
                <a:solidFill>
                  <a:srgbClr val="7030A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9675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-1944688" y="15142876"/>
            <a:ext cx="4498976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dirty="0">
              <a:solidFill>
                <a:schemeClr val="accent6">
                  <a:lumMod val="5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17714"/>
            <a:ext cx="8490857" cy="103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90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8" y="-43543"/>
            <a:ext cx="8556172" cy="104067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30" y="1901341"/>
            <a:ext cx="3200399" cy="4397829"/>
          </a:xfrm>
          <a:prstGeom prst="rect">
            <a:avLst/>
          </a:prstGeom>
          <a:ln w="19050">
            <a:solidFill>
              <a:srgbClr val="7030A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  <a:reflection stA="0" endPos="65000" dist="889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852057" y="725055"/>
            <a:ext cx="4746171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</a:rPr>
              <a:t>Скоробогатых</a:t>
            </a:r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</a:rPr>
              <a:t>                  </a:t>
            </a:r>
            <a:r>
              <a:rPr lang="ru-RU" sz="4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</a:rPr>
              <a:t>Татьяна                       Васильевна  </a:t>
            </a:r>
            <a:endParaRPr lang="ru-RU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rgbClr val="FFC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79370" y="3379241"/>
            <a:ext cx="391885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61657" y="3125712"/>
            <a:ext cx="4484915" cy="33547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ru-RU" sz="360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Имею среднее       специальное образование</a:t>
            </a:r>
          </a:p>
          <a:p>
            <a:r>
              <a:rPr lang="ru-RU" sz="360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Окончила </a:t>
            </a:r>
            <a:r>
              <a:rPr lang="ru-RU" sz="3600" dirty="0" err="1" smtClean="0">
                <a:ln w="0"/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ИвПУ</a:t>
            </a:r>
            <a:r>
              <a:rPr lang="ru-RU" sz="3600" dirty="0" smtClean="0">
                <a:ln w="0"/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ru-RU" sz="36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</a:t>
            </a:r>
            <a:r>
              <a:rPr lang="ru-RU" sz="3600" b="0" cap="none" spc="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 специальности</a:t>
            </a:r>
          </a:p>
          <a:p>
            <a:endParaRPr lang="ru-RU" sz="3200" b="0" cap="none" spc="0" dirty="0">
              <a:ln w="0"/>
              <a:solidFill>
                <a:srgbClr val="FF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10800000" flipV="1">
            <a:off x="1110341" y="7783287"/>
            <a:ext cx="683623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0"/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Присвоена квалификация учителя начальных классов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422337" y="6327956"/>
            <a:ext cx="839509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i="1" dirty="0" smtClean="0">
                <a:ln w="0"/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«Преподавание в начальных классах </a:t>
            </a:r>
          </a:p>
          <a:p>
            <a:r>
              <a:rPr lang="ru-RU" sz="3600" i="1" dirty="0">
                <a:ln w="0"/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3600" i="1" dirty="0" smtClean="0">
                <a:ln w="0"/>
                <a:solidFill>
                  <a:srgbClr val="FF000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общеобразовательной школы» </a:t>
            </a:r>
            <a:endParaRPr lang="ru-RU" sz="3600" b="0" i="1" cap="none" spc="0" dirty="0">
              <a:ln w="0"/>
              <a:solidFill>
                <a:srgbClr val="FF000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060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" y="174171"/>
            <a:ext cx="8599713" cy="1045028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0800000" flipV="1">
            <a:off x="783771" y="627586"/>
            <a:ext cx="7837714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</a:t>
            </a:r>
            <a:r>
              <a:rPr lang="ru-RU" sz="4400" dirty="0" smtClean="0">
                <a:ln w="0"/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Работаю воспитателем в</a:t>
            </a:r>
          </a:p>
          <a:p>
            <a:r>
              <a:rPr lang="ru-RU" sz="4000" dirty="0">
                <a:ln w="0"/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dirty="0" smtClean="0">
                <a:ln w="0"/>
                <a:solidFill>
                  <a:srgbClr val="FF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МБДОУ «Детский сад № 132»</a:t>
            </a:r>
            <a:r>
              <a:rPr lang="ru-RU" sz="4000" dirty="0" smtClean="0">
                <a:ln w="0"/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4000" b="0" cap="none" spc="0" dirty="0">
              <a:ln w="0"/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7714" y="5987143"/>
            <a:ext cx="8781824" cy="29854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3600" u="sng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Имею </a:t>
            </a:r>
            <a:r>
              <a:rPr lang="ru-RU" sz="36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1-ю квалификационную категорию</a:t>
            </a:r>
          </a:p>
          <a:p>
            <a:endParaRPr lang="ru-RU" sz="8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</a:t>
            </a:r>
            <a:r>
              <a:rPr lang="ru-RU" sz="3600" b="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Общий трудовой стаж – </a:t>
            </a:r>
            <a:r>
              <a:rPr lang="ru-RU" sz="3600" b="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35л.</a:t>
            </a:r>
            <a:endParaRPr lang="ru-RU" sz="3600" b="0" cap="none" spc="0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Педагогический стаж – </a:t>
            </a:r>
            <a:r>
              <a:rPr lang="ru-RU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33г</a:t>
            </a:r>
            <a:r>
              <a:rPr lang="ru-RU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  <a:p>
            <a:r>
              <a:rPr lang="ru-RU" sz="3600" b="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В данном учреждении – </a:t>
            </a:r>
            <a:r>
              <a:rPr lang="ru-RU" sz="3600" b="0" cap="none" spc="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35л.</a:t>
            </a:r>
            <a:endParaRPr lang="ru-RU" sz="3600" b="0" cap="none" spc="0" dirty="0" smtClean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В данной должности – </a:t>
            </a:r>
            <a:r>
              <a:rPr lang="ru-RU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33г</a:t>
            </a:r>
            <a:r>
              <a:rPr lang="ru-RU" sz="3600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3600" b="0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46" y="2286000"/>
            <a:ext cx="7802050" cy="326571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4946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14" y="217713"/>
            <a:ext cx="8391863" cy="102543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0115" y="1480456"/>
            <a:ext cx="7554686" cy="67710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</a:t>
            </a:r>
            <a:r>
              <a:rPr lang="ru-RU" sz="6600" dirty="0" smtClean="0">
                <a:ln w="0">
                  <a:solidFill>
                    <a:srgbClr val="FF0000"/>
                  </a:solidFill>
                </a:ln>
                <a:solidFill>
                  <a:srgbClr val="C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Мой девиз: </a:t>
            </a:r>
            <a:endParaRPr lang="ru-RU" sz="800" dirty="0" smtClean="0">
              <a:ln w="0">
                <a:solidFill>
                  <a:srgbClr val="FF0000"/>
                </a:solidFill>
              </a:ln>
              <a:solidFill>
                <a:srgbClr val="C0000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800" dirty="0" smtClean="0">
              <a:ln w="0"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  <a:p>
            <a:endParaRPr lang="ru-RU" sz="800" dirty="0">
              <a:ln w="0"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  <a:p>
            <a:endParaRPr lang="ru-RU" sz="800" dirty="0" smtClean="0">
              <a:ln w="0"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  <a:p>
            <a:endParaRPr lang="ru-RU" sz="800" dirty="0">
              <a:ln w="0">
                <a:solidFill>
                  <a:srgbClr val="FF0000"/>
                </a:solidFill>
              </a:ln>
              <a:solidFill>
                <a:srgbClr val="C00000"/>
              </a:solidFill>
            </a:endParaRPr>
          </a:p>
          <a:p>
            <a:endParaRPr lang="ru-RU" sz="800" dirty="0" smtClean="0">
              <a:ln w="0">
                <a:solidFill>
                  <a:srgbClr val="FF0000"/>
                </a:solidFill>
              </a:ln>
              <a:solidFill>
                <a:srgbClr val="C0000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4800" dirty="0">
                <a:ln w="0">
                  <a:solidFill>
                    <a:srgbClr val="00206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800" dirty="0" smtClean="0">
                <a:ln w="0">
                  <a:solidFill>
                    <a:srgbClr val="002060"/>
                  </a:solidFill>
                </a:ln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</a:t>
            </a:r>
            <a:r>
              <a:rPr lang="ru-RU" sz="4000" dirty="0" smtClean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Я</a:t>
            </a:r>
            <a:r>
              <a:rPr lang="ru-RU" sz="4000" dirty="0" smtClean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воспитатель и этим </a:t>
            </a:r>
          </a:p>
          <a:p>
            <a:r>
              <a:rPr lang="ru-RU" sz="4000" dirty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dirty="0" smtClean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горжусь,                                         </a:t>
            </a:r>
          </a:p>
          <a:p>
            <a:r>
              <a:rPr lang="ru-RU" sz="4000" dirty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dirty="0" smtClean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Что вместе с детьми  жить  </a:t>
            </a:r>
          </a:p>
          <a:p>
            <a:r>
              <a:rPr lang="ru-RU" sz="4000" dirty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dirty="0" smtClean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на свете учусь,</a:t>
            </a:r>
          </a:p>
          <a:p>
            <a:r>
              <a:rPr lang="ru-RU" sz="4000" dirty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dirty="0" smtClean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Да, я актриса многих ролей.</a:t>
            </a:r>
          </a:p>
          <a:p>
            <a:r>
              <a:rPr lang="ru-RU" sz="4000" dirty="0" smtClean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Но главная роль – заменять</a:t>
            </a:r>
          </a:p>
          <a:p>
            <a:r>
              <a:rPr lang="ru-RU" sz="4000" dirty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dirty="0" smtClean="0">
                <a:ln w="0">
                  <a:solidFill>
                    <a:srgbClr val="002060"/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матерей! </a:t>
            </a:r>
            <a:endParaRPr lang="ru-RU" sz="40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6712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" y="152400"/>
            <a:ext cx="8512627" cy="1025434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6941" y="1066803"/>
            <a:ext cx="7881257" cy="49244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dirty="0" smtClean="0">
                <a:ln w="0"/>
                <a:solidFill>
                  <a:srgbClr val="C00000"/>
                </a:solidFill>
              </a:rPr>
              <a:t>      </a:t>
            </a:r>
            <a:r>
              <a:rPr lang="ru-RU" sz="4800" b="1" dirty="0" smtClean="0">
                <a:ln w="0"/>
                <a:solidFill>
                  <a:srgbClr val="C00000"/>
                </a:solidFill>
              </a:rPr>
              <a:t>Педагогическое кредо </a:t>
            </a:r>
          </a:p>
          <a:p>
            <a:endParaRPr lang="ru-RU" sz="200" b="1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" b="1" dirty="0" smtClean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" b="1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00" b="1" dirty="0" smtClean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800" b="1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800" b="1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  <a:r>
              <a:rPr lang="ru-RU" sz="3200" b="1" dirty="0" smtClean="0">
                <a:ln w="0"/>
                <a:solidFill>
                  <a:srgbClr val="002060"/>
                </a:solidFill>
              </a:rPr>
              <a:t>На свете есть много различных </a:t>
            </a:r>
          </a:p>
          <a:p>
            <a:r>
              <a:rPr lang="ru-RU" sz="3200" b="1" dirty="0" smtClean="0">
                <a:ln w="0"/>
                <a:solidFill>
                  <a:srgbClr val="002060"/>
                </a:solidFill>
              </a:rPr>
              <a:t>                           профессий,</a:t>
            </a:r>
          </a:p>
          <a:p>
            <a:r>
              <a:rPr lang="ru-RU" sz="3200" b="1" dirty="0">
                <a:ln w="0"/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ln w="0"/>
                <a:solidFill>
                  <a:srgbClr val="002060"/>
                </a:solidFill>
              </a:rPr>
              <a:t>          И в каждой есть прелесть своя.</a:t>
            </a:r>
          </a:p>
          <a:p>
            <a:r>
              <a:rPr lang="ru-RU" sz="3200" b="1" dirty="0" smtClean="0">
                <a:ln w="0"/>
                <a:solidFill>
                  <a:srgbClr val="002060"/>
                </a:solidFill>
              </a:rPr>
              <a:t>Но нет благородней, нужней и чудесней.</a:t>
            </a:r>
          </a:p>
          <a:p>
            <a:r>
              <a:rPr lang="ru-RU" sz="3200" b="1" dirty="0">
                <a:ln w="0"/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ln w="0"/>
                <a:solidFill>
                  <a:srgbClr val="002060"/>
                </a:solidFill>
              </a:rPr>
              <a:t>                  Чем та, кем работаю я!</a:t>
            </a:r>
            <a:endParaRPr lang="ru-RU" sz="3200" b="1" dirty="0" smtClean="0">
              <a:ln w="0"/>
              <a:solidFill>
                <a:srgbClr val="C00000"/>
              </a:solidFill>
            </a:endParaRPr>
          </a:p>
          <a:p>
            <a:r>
              <a:rPr lang="ru-RU" sz="3600" b="1" dirty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smtClean="0">
                <a:ln w="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</a:t>
            </a:r>
            <a:endParaRPr lang="ru-RU" sz="3600" b="1" dirty="0">
              <a:ln w="0"/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5400" dirty="0" smtClean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369" y="4811485"/>
            <a:ext cx="5486400" cy="3799114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85572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29" y="413674"/>
            <a:ext cx="8403771" cy="988421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31371" y="1033811"/>
            <a:ext cx="7576457" cy="92640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</a:t>
            </a:r>
            <a:r>
              <a:rPr lang="ru-RU" sz="2400" b="1" dirty="0" smtClean="0">
                <a:ln w="0"/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Дети – это взгляды глазок боязливых,</a:t>
            </a:r>
          </a:p>
          <a:p>
            <a:r>
              <a:rPr lang="ru-RU" sz="2400" b="1" cap="none" spc="0" dirty="0">
                <a:ln w="0"/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cap="none" spc="0" dirty="0" smtClean="0">
                <a:ln w="0"/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Ножек шаловливых по паркету стук,</a:t>
            </a:r>
          </a:p>
          <a:p>
            <a:r>
              <a:rPr lang="ru-RU" sz="2400" b="1" dirty="0">
                <a:ln w="0"/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dirty="0" smtClean="0">
                <a:ln w="0"/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Дети – это солнце в пасмурных мотивах,</a:t>
            </a:r>
          </a:p>
          <a:p>
            <a:r>
              <a:rPr lang="ru-RU" sz="2400" b="1" cap="none" spc="0" dirty="0">
                <a:ln w="0"/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cap="none" spc="0" dirty="0" smtClean="0">
                <a:ln w="0"/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Целый мир гипотез в радостных наук.</a:t>
            </a:r>
            <a:r>
              <a:rPr lang="ru-RU" sz="2400" b="1" dirty="0">
                <a:ln w="0"/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sz="2400" b="1" dirty="0" smtClean="0">
                <a:ln w="0"/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 </a:t>
            </a:r>
            <a:endParaRPr lang="ru-RU" sz="200" b="1" dirty="0" smtClean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" b="1" dirty="0" smtClean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" b="1" dirty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" b="1" dirty="0" smtClean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" b="1" dirty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" b="1" dirty="0" smtClean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" b="1" dirty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" b="1" dirty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2400" b="1" cap="none" spc="0" dirty="0" smtClean="0">
                <a:ln w="0"/>
                <a:solidFill>
                  <a:srgbClr val="C0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</a:t>
            </a:r>
            <a:r>
              <a:rPr lang="ru-RU" sz="2400" b="1" cap="none" spc="0" dirty="0" smtClean="0">
                <a:ln w="0"/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Вечный беспорядок в золоте колечек,</a:t>
            </a:r>
          </a:p>
          <a:p>
            <a:r>
              <a:rPr lang="ru-RU" sz="2400" b="1" dirty="0">
                <a:ln w="0"/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dirty="0" smtClean="0">
                <a:ln w="0"/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Ласковых словечек шепот в полутьме,</a:t>
            </a:r>
          </a:p>
          <a:p>
            <a:r>
              <a:rPr lang="ru-RU" sz="2400" b="1" cap="none" spc="0" dirty="0">
                <a:ln w="0"/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cap="none" spc="0" dirty="0" smtClean="0">
                <a:ln w="0"/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Мирные картинки птичек и овечек,</a:t>
            </a:r>
          </a:p>
          <a:p>
            <a:r>
              <a:rPr lang="ru-RU" sz="2400" b="1" dirty="0">
                <a:ln w="0"/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dirty="0" smtClean="0">
                <a:ln w="0"/>
                <a:solidFill>
                  <a:srgbClr val="FFFF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Что в уютной детской дремлют на стене. </a:t>
            </a:r>
            <a:endParaRPr lang="ru-RU" sz="200" b="1" dirty="0" smtClean="0">
              <a:ln w="0"/>
              <a:solidFill>
                <a:srgbClr val="FFFF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200" b="1" cap="none" spc="0" dirty="0" smtClean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" b="1" dirty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" b="1" cap="none" spc="0" dirty="0" smtClean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" b="1" dirty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sz="200" b="1" cap="none" spc="0" dirty="0" smtClean="0">
              <a:ln w="0"/>
              <a:solidFill>
                <a:srgbClr val="C00000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2400" dirty="0" smtClean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</a:t>
            </a:r>
            <a:r>
              <a:rPr lang="ru-RU" sz="2400" dirty="0" smtClean="0">
                <a:ln w="0"/>
                <a:solidFill>
                  <a:srgbClr val="C00000"/>
                </a:solidFill>
              </a:rPr>
              <a:t>  </a:t>
            </a:r>
            <a:r>
              <a:rPr lang="ru-RU" sz="24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Дети –это вечер, вечер на диване,</a:t>
            </a:r>
          </a:p>
          <a:p>
            <a:r>
              <a:rPr lang="ru-RU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Сквозь окно, в тумане, блестки фонарей,</a:t>
            </a:r>
          </a:p>
          <a:p>
            <a:r>
              <a:rPr lang="ru-RU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Мерный голос сказки о царе </a:t>
            </a:r>
            <a:r>
              <a:rPr lang="ru-RU" sz="2400" b="1" dirty="0" err="1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Салтане</a:t>
            </a:r>
            <a:r>
              <a:rPr lang="ru-RU" sz="24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r>
              <a:rPr lang="ru-RU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О русалках- сестрах сказочных морей. </a:t>
            </a:r>
            <a:endParaRPr lang="ru-RU" sz="2400" b="1" dirty="0" smtClean="0">
              <a:ln w="0"/>
              <a:solidFill>
                <a:srgbClr val="7030A0"/>
              </a:solidFill>
            </a:endParaRPr>
          </a:p>
          <a:p>
            <a:endParaRPr lang="ru-RU" sz="200" b="1" dirty="0" smtClean="0">
              <a:ln w="0"/>
              <a:solidFill>
                <a:srgbClr val="7030A0"/>
              </a:solidFill>
            </a:endParaRPr>
          </a:p>
          <a:p>
            <a:endParaRPr lang="ru-RU" sz="200" b="1" dirty="0">
              <a:ln w="0"/>
              <a:solidFill>
                <a:srgbClr val="7030A0"/>
              </a:solidFill>
            </a:endParaRPr>
          </a:p>
          <a:p>
            <a:endParaRPr lang="ru-RU" sz="200" b="1" dirty="0" smtClean="0">
              <a:ln w="0"/>
              <a:solidFill>
                <a:srgbClr val="7030A0"/>
              </a:solidFill>
            </a:endParaRPr>
          </a:p>
          <a:p>
            <a:endParaRPr lang="ru-RU" sz="200" b="1" dirty="0">
              <a:ln w="0"/>
              <a:solidFill>
                <a:srgbClr val="7030A0"/>
              </a:solidFill>
            </a:endParaRPr>
          </a:p>
          <a:p>
            <a:endParaRPr lang="ru-RU" sz="200" b="1" dirty="0" smtClean="0">
              <a:ln w="0"/>
              <a:solidFill>
                <a:srgbClr val="7030A0"/>
              </a:solidFill>
            </a:endParaRPr>
          </a:p>
          <a:p>
            <a:endParaRPr lang="ru-RU" sz="200" b="1" dirty="0" smtClean="0">
              <a:ln w="0"/>
              <a:solidFill>
                <a:srgbClr val="7030A0"/>
              </a:solidFill>
            </a:endParaRPr>
          </a:p>
          <a:p>
            <a:r>
              <a:rPr lang="ru-RU" sz="2400" b="1" dirty="0">
                <a:ln w="0"/>
                <a:solidFill>
                  <a:srgbClr val="7030A0"/>
                </a:solidFill>
              </a:rPr>
              <a:t> </a:t>
            </a:r>
            <a:r>
              <a:rPr lang="ru-RU" sz="2400" b="1" dirty="0" smtClean="0">
                <a:ln w="0"/>
                <a:solidFill>
                  <a:srgbClr val="7030A0"/>
                </a:solidFill>
              </a:rPr>
              <a:t>          </a:t>
            </a:r>
            <a:r>
              <a:rPr lang="ru-RU" sz="2400" b="1" dirty="0" smtClean="0">
                <a:ln w="0"/>
                <a:solidFill>
                  <a:srgbClr val="00B050"/>
                </a:solidFill>
              </a:rPr>
              <a:t>Дети –это отдых, миг покоя краткий,</a:t>
            </a:r>
            <a:r>
              <a:rPr lang="ru-RU" sz="24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ru-RU" sz="2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Господу в кроватке трепетный обет,</a:t>
            </a:r>
          </a:p>
          <a:p>
            <a:r>
              <a:rPr lang="ru-RU" sz="2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Дети – это мира нежные загадки,</a:t>
            </a:r>
          </a:p>
          <a:p>
            <a:r>
              <a:rPr lang="ru-RU" sz="2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dirty="0" smtClean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И в самих загадках кроется ответ.</a:t>
            </a:r>
          </a:p>
          <a:p>
            <a:endParaRPr lang="ru-RU" sz="2400" b="1" dirty="0" smtClean="0">
              <a:ln w="0"/>
              <a:solidFill>
                <a:srgbClr val="00B050"/>
              </a:solidFill>
            </a:endParaRPr>
          </a:p>
          <a:p>
            <a:endParaRPr lang="ru-RU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2400" b="1" dirty="0" smtClean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2400" b="1" dirty="0" smtClean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ru-RU" sz="24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400" b="1" dirty="0" smtClean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                            </a:t>
            </a:r>
            <a:endParaRPr lang="ru-RU" sz="2400" b="1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endParaRPr lang="ru-RU" sz="3200" b="0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71" y="7738757"/>
            <a:ext cx="5333999" cy="1993071"/>
          </a:xfrm>
          <a:prstGeom prst="rect">
            <a:avLst/>
          </a:prstGeom>
          <a:ln w="57150">
            <a:solidFill>
              <a:srgbClr val="7030A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5608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342" y="-37492"/>
            <a:ext cx="8643258" cy="1034142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1886" y="936171"/>
            <a:ext cx="860765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4800" b="1" dirty="0" smtClean="0">
                <a:ln w="0"/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Достижения и результаты</a:t>
            </a:r>
          </a:p>
          <a:p>
            <a:pPr algn="just"/>
            <a:r>
              <a:rPr lang="ru-RU" sz="4800" b="1" dirty="0">
                <a:ln w="0"/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</a:t>
            </a:r>
            <a:r>
              <a:rPr lang="ru-RU" sz="4800" b="1" cap="none" spc="0" dirty="0" smtClean="0">
                <a:ln w="0"/>
                <a:solidFill>
                  <a:srgbClr val="FFFF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едагогической деятельности</a:t>
            </a:r>
          </a:p>
          <a:p>
            <a:pPr algn="ctr"/>
            <a:endParaRPr lang="ru-RU" sz="4800" b="1" dirty="0" smtClean="0">
              <a:ln w="0"/>
              <a:solidFill>
                <a:srgbClr val="FFFF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4801" y="2565317"/>
            <a:ext cx="446434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4400" b="1" dirty="0" smtClean="0">
                <a:ln w="0"/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Мои награды</a:t>
            </a:r>
            <a:endParaRPr lang="ru-RU" sz="4400" b="1" cap="none" spc="0" dirty="0">
              <a:ln w="0"/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63" y="3501179"/>
            <a:ext cx="2992582" cy="3519702"/>
          </a:xfrm>
          <a:prstGeom prst="rect">
            <a:avLst/>
          </a:prstGeom>
          <a:ln w="19050">
            <a:solidFill>
              <a:srgbClr val="7030A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962" y="3501179"/>
            <a:ext cx="2941423" cy="3469912"/>
          </a:xfrm>
          <a:prstGeom prst="rect">
            <a:avLst/>
          </a:prstGeom>
          <a:ln w="19050">
            <a:solidFill>
              <a:srgbClr val="7030A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446" y="6426956"/>
            <a:ext cx="3234516" cy="3444407"/>
          </a:xfrm>
          <a:prstGeom prst="rect">
            <a:avLst/>
          </a:prstGeom>
          <a:ln w="19050">
            <a:solidFill>
              <a:srgbClr val="7030A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7244478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30" y="164856"/>
            <a:ext cx="8490856" cy="104160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432" y="1543956"/>
            <a:ext cx="2448768" cy="369569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934" y="1974273"/>
            <a:ext cx="2491722" cy="3662955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86" y="5239651"/>
            <a:ext cx="2549858" cy="386278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271" y="6036616"/>
            <a:ext cx="2894993" cy="354878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106" y="2743201"/>
            <a:ext cx="2454297" cy="349015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973128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39843"/>
            <a:ext cx="8425542" cy="1036629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87829" y="888917"/>
            <a:ext cx="770708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6000" b="1" dirty="0" smtClean="0">
                <a:ln w="0"/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Работа с родителями</a:t>
            </a:r>
            <a:r>
              <a:rPr lang="ru-RU" sz="5400" b="1" dirty="0" smtClean="0">
                <a:ln w="0"/>
                <a:solidFill>
                  <a:srgbClr val="FF00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ru-RU" sz="5400" b="1" cap="none" spc="0" dirty="0">
              <a:ln w="0"/>
              <a:solidFill>
                <a:srgbClr val="FF000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90" y="2079980"/>
            <a:ext cx="3701144" cy="2373088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34217" y="2110831"/>
            <a:ext cx="2373089" cy="231138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35429" y="4453068"/>
            <a:ext cx="856410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Папа, мама, я – спортивная семья…     </a:t>
            </a:r>
            <a:endParaRPr lang="ru-RU" sz="3600" b="1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284" y="5057444"/>
            <a:ext cx="2191076" cy="3799277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731" y="6826155"/>
            <a:ext cx="2598142" cy="3464189"/>
          </a:xfrm>
          <a:prstGeom prst="rect">
            <a:avLst/>
          </a:prstGeom>
          <a:ln w="19050">
            <a:solidFill>
              <a:srgbClr val="00B0F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01" y="5422990"/>
            <a:ext cx="3469000" cy="3137173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395461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57" y="189738"/>
            <a:ext cx="8425543" cy="1032586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01487" y="805544"/>
            <a:ext cx="7685313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Совместные праздники </a:t>
            </a:r>
          </a:p>
          <a:p>
            <a:r>
              <a:rPr lang="ru-RU" sz="40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0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   и развлечения</a:t>
            </a:r>
            <a:endParaRPr lang="ru-RU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3" y="2908068"/>
            <a:ext cx="4462071" cy="2509915"/>
          </a:xfrm>
          <a:prstGeom prst="rect">
            <a:avLst/>
          </a:prstGeom>
          <a:ln w="19050">
            <a:solidFill>
              <a:srgbClr val="00B0F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028" y="2311055"/>
            <a:ext cx="3799114" cy="2380756"/>
          </a:xfrm>
          <a:prstGeom prst="rect">
            <a:avLst/>
          </a:prstGeom>
          <a:ln w="19050">
            <a:solidFill>
              <a:srgbClr val="00B0F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12" y="5704114"/>
            <a:ext cx="4107016" cy="2726032"/>
          </a:xfrm>
          <a:prstGeom prst="rect">
            <a:avLst/>
          </a:prstGeom>
          <a:ln w="19050">
            <a:solidFill>
              <a:srgbClr val="00B0F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783" y="4944133"/>
            <a:ext cx="3677341" cy="2756316"/>
          </a:xfrm>
          <a:prstGeom prst="rect">
            <a:avLst/>
          </a:prstGeom>
          <a:ln w="19050">
            <a:solidFill>
              <a:srgbClr val="00B0F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210" y="7920815"/>
            <a:ext cx="3573914" cy="2374419"/>
          </a:xfrm>
          <a:prstGeom prst="rect">
            <a:avLst/>
          </a:prstGeom>
          <a:ln w="19050"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173104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" y="-68409"/>
            <a:ext cx="8490857" cy="1036629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10800000" flipV="1">
            <a:off x="490243" y="870857"/>
            <a:ext cx="7826443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0"/>
                <a:solidFill>
                  <a:srgbClr val="002060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Достижения воспитанников</a:t>
            </a:r>
            <a:endParaRPr lang="ru-RU" sz="4800" b="1" cap="none" spc="0" dirty="0">
              <a:ln w="0"/>
              <a:solidFill>
                <a:srgbClr val="00206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8260">
            <a:off x="5188596" y="4086254"/>
            <a:ext cx="2379537" cy="46789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680" y="4555174"/>
            <a:ext cx="2610749" cy="3889359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713" y="2474370"/>
            <a:ext cx="3156857" cy="2206499"/>
          </a:xfrm>
          <a:prstGeom prst="rect">
            <a:avLst/>
          </a:prstGeom>
          <a:ln w="19050">
            <a:solidFill>
              <a:srgbClr val="FF000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61" y="2623174"/>
            <a:ext cx="2184664" cy="3059037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7025" y="2402061"/>
            <a:ext cx="2142742" cy="4139632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777" y="7250673"/>
            <a:ext cx="5300909" cy="2460280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06" y="5864867"/>
            <a:ext cx="2407255" cy="3703057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543488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8" y="174172"/>
            <a:ext cx="8414656" cy="104067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10800000" flipV="1">
            <a:off x="-195942" y="2343720"/>
            <a:ext cx="919548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ФОТОАРХИВ</a:t>
            </a:r>
            <a:endParaRPr lang="ru-RU" sz="6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5661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45" y="6341686"/>
            <a:ext cx="3969198" cy="346699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486" y="195943"/>
            <a:ext cx="8512628" cy="104285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041" y="3827444"/>
            <a:ext cx="3862031" cy="28559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8" y="3923835"/>
            <a:ext cx="2743200" cy="313055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36" y="6987029"/>
            <a:ext cx="3707019" cy="3479495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54" y="3257782"/>
            <a:ext cx="2455911" cy="3042211"/>
          </a:xfrm>
          <a:prstGeom prst="rect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94" y="815197"/>
            <a:ext cx="4243833" cy="2708563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88832" y="558393"/>
            <a:ext cx="3233536" cy="32221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434" y="7040431"/>
            <a:ext cx="4071257" cy="3226941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139690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6" y="3127"/>
            <a:ext cx="8556171" cy="104907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54" y="887129"/>
            <a:ext cx="2946485" cy="3580304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4859" y="4691436"/>
            <a:ext cx="3435160" cy="2576370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309" y="7164218"/>
            <a:ext cx="3130400" cy="3144876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740" y="3969490"/>
            <a:ext cx="2968573" cy="36101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538" y="804596"/>
            <a:ext cx="2429730" cy="3089054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283" y="591084"/>
            <a:ext cx="2577153" cy="3421821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82924" y="4257045"/>
            <a:ext cx="3089055" cy="251394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08" y="7529257"/>
            <a:ext cx="2950714" cy="3191836"/>
          </a:xfrm>
          <a:prstGeom prst="rect">
            <a:avLst/>
          </a:prstGeom>
          <a:ln w="19050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1569005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2246</TotalTime>
  <Words>324</Words>
  <Application>Microsoft Office PowerPoint</Application>
  <PresentationFormat>Произвольный</PresentationFormat>
  <Paragraphs>97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Calibri</vt:lpstr>
      <vt:lpstr>Times New Roman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83</cp:revision>
  <dcterms:created xsi:type="dcterms:W3CDTF">2023-11-19T18:54:27Z</dcterms:created>
  <dcterms:modified xsi:type="dcterms:W3CDTF">2026-09-27T20:42:57Z</dcterms:modified>
</cp:coreProperties>
</file>